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7" r:id="rId2"/>
    <p:sldMasterId id="2147483716" r:id="rId3"/>
    <p:sldMasterId id="2147483729" r:id="rId4"/>
    <p:sldMasterId id="2147483742" r:id="rId5"/>
    <p:sldMasterId id="2147483758" r:id="rId6"/>
  </p:sldMasterIdLst>
  <p:notesMasterIdLst>
    <p:notesMasterId r:id="rId56"/>
  </p:notesMasterIdLst>
  <p:handoutMasterIdLst>
    <p:handoutMasterId r:id="rId57"/>
  </p:handoutMasterIdLst>
  <p:sldIdLst>
    <p:sldId id="257" r:id="rId7"/>
    <p:sldId id="263" r:id="rId8"/>
    <p:sldId id="679" r:id="rId9"/>
    <p:sldId id="256" r:id="rId10"/>
    <p:sldId id="260" r:id="rId11"/>
    <p:sldId id="261" r:id="rId12"/>
    <p:sldId id="262" r:id="rId13"/>
    <p:sldId id="258" r:id="rId14"/>
    <p:sldId id="268" r:id="rId15"/>
    <p:sldId id="270" r:id="rId16"/>
    <p:sldId id="271" r:id="rId17"/>
    <p:sldId id="272" r:id="rId18"/>
    <p:sldId id="273" r:id="rId19"/>
    <p:sldId id="267" r:id="rId20"/>
    <p:sldId id="591" r:id="rId21"/>
    <p:sldId id="593" r:id="rId22"/>
    <p:sldId id="657" r:id="rId23"/>
    <p:sldId id="658" r:id="rId24"/>
    <p:sldId id="659" r:id="rId25"/>
    <p:sldId id="635" r:id="rId26"/>
    <p:sldId id="636" r:id="rId27"/>
    <p:sldId id="312" r:id="rId28"/>
    <p:sldId id="318" r:id="rId29"/>
    <p:sldId id="637" r:id="rId30"/>
    <p:sldId id="661" r:id="rId31"/>
    <p:sldId id="670" r:id="rId32"/>
    <p:sldId id="669" r:id="rId33"/>
    <p:sldId id="668" r:id="rId34"/>
    <p:sldId id="676" r:id="rId35"/>
    <p:sldId id="673" r:id="rId36"/>
    <p:sldId id="665" r:id="rId37"/>
    <p:sldId id="666" r:id="rId38"/>
    <p:sldId id="674" r:id="rId39"/>
    <p:sldId id="664" r:id="rId40"/>
    <p:sldId id="677" r:id="rId41"/>
    <p:sldId id="678" r:id="rId42"/>
    <p:sldId id="675" r:id="rId43"/>
    <p:sldId id="671" r:id="rId44"/>
    <p:sldId id="265" r:id="rId45"/>
    <p:sldId id="680" r:id="rId46"/>
    <p:sldId id="681" r:id="rId47"/>
    <p:sldId id="682" r:id="rId48"/>
    <p:sldId id="259" r:id="rId49"/>
    <p:sldId id="683" r:id="rId50"/>
    <p:sldId id="684" r:id="rId51"/>
    <p:sldId id="685" r:id="rId52"/>
    <p:sldId id="686" r:id="rId53"/>
    <p:sldId id="687" r:id="rId54"/>
    <p:sldId id="6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46"/>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94694"/>
  </p:normalViewPr>
  <p:slideViewPr>
    <p:cSldViewPr snapToGrid="0">
      <p:cViewPr varScale="1">
        <p:scale>
          <a:sx n="121" d="100"/>
          <a:sy n="121"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13/9/2023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13/9/2023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image" Target="../media/image31.png"/><Relationship Id="rId4" Type="http://schemas.openxmlformats.org/officeDocument/2006/relationships/hyperlink" Target="https://solidproject.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pub.dev/packages/rdflib"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Research Link Australia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14</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07104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16</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22</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27</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28</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6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30</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32</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39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Break slide with Title</a:t>
            </a:r>
            <a:endParaRPr/>
          </a:p>
        </p:txBody>
      </p:sp>
      <p:sp>
        <p:nvSpPr>
          <p:cNvPr id="2" name="Footer Placeholder 1">
            <a:extLst>
              <a:ext uri="{FF2B5EF4-FFF2-40B4-BE49-F238E27FC236}">
                <a16:creationId xmlns:a16="http://schemas.microsoft.com/office/drawing/2014/main" id="{F49FEDD3-F256-9B4D-0705-19AB3B9C88A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7FA011F1-DABC-100A-DF62-5065345A0E0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4017bde4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4017bde4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4017bde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4017bd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4017bde4f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4017bde4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44017bde6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44017bde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4017bde6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4017bde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4017bde6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4017bde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4017bde6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4017bde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4017bde6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4017bde6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4017bde6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4017bde6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4017bde4f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4017bde4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8CD07A4-2767-C170-0602-A31AED174894}"/>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06528E29-2F2F-F203-BAD9-46EE19A39E8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9E25BA5-9959-4B8E-FCE5-9E8242C95728}"/>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F26A9FB9-41E6-94C1-8E38-B9BAAFAB6393}"/>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
        <p:nvSpPr>
          <p:cNvPr id="2" name="Footer Placeholder 1">
            <a:extLst>
              <a:ext uri="{FF2B5EF4-FFF2-40B4-BE49-F238E27FC236}">
                <a16:creationId xmlns:a16="http://schemas.microsoft.com/office/drawing/2014/main" id="{AF379EA4-242F-28C2-345B-3C51220A6E25}"/>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DD7FC7B2-46DC-9835-0949-404C096ED7B0}"/>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National PID strategy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13/9/2023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13/9/2023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13/9/2023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Candara"/>
              <a:buNone/>
              <a:defRPr>
                <a:latin typeface="Candara"/>
                <a:ea typeface="Candara"/>
                <a:cs typeface="Candara"/>
                <a:sym typeface="Candar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0"/>
              </a:spcBef>
              <a:spcAft>
                <a:spcPts val="0"/>
              </a:spcAft>
              <a:buSzPts val="1400"/>
              <a:buFont typeface="Open Sans"/>
              <a:buChar char="○"/>
              <a:defRPr>
                <a:latin typeface="Open Sans"/>
                <a:ea typeface="Open Sans"/>
                <a:cs typeface="Open Sans"/>
                <a:sym typeface="Open Sans"/>
              </a:defRPr>
            </a:lvl2pPr>
            <a:lvl3pPr marL="1828754" lvl="2" indent="-423323" rtl="0">
              <a:spcBef>
                <a:spcPts val="0"/>
              </a:spcBef>
              <a:spcAft>
                <a:spcPts val="0"/>
              </a:spcAft>
              <a:buSzPts val="1400"/>
              <a:buFont typeface="Open Sans"/>
              <a:buChar char="■"/>
              <a:defRPr>
                <a:latin typeface="Open Sans"/>
                <a:ea typeface="Open Sans"/>
                <a:cs typeface="Open Sans"/>
                <a:sym typeface="Open Sans"/>
              </a:defRPr>
            </a:lvl3pPr>
            <a:lvl4pPr marL="2438339" lvl="3" indent="-423323" rtl="0">
              <a:spcBef>
                <a:spcPts val="0"/>
              </a:spcBef>
              <a:spcAft>
                <a:spcPts val="0"/>
              </a:spcAft>
              <a:buSzPts val="1400"/>
              <a:buFont typeface="Open Sans"/>
              <a:buChar char="●"/>
              <a:defRPr>
                <a:latin typeface="Open Sans"/>
                <a:ea typeface="Open Sans"/>
                <a:cs typeface="Open Sans"/>
                <a:sym typeface="Open Sans"/>
              </a:defRPr>
            </a:lvl4pPr>
            <a:lvl5pPr marL="3047924" lvl="4" indent="-423323" rtl="0">
              <a:spcBef>
                <a:spcPts val="0"/>
              </a:spcBef>
              <a:spcAft>
                <a:spcPts val="0"/>
              </a:spcAft>
              <a:buSzPts val="1400"/>
              <a:buFont typeface="Open Sans"/>
              <a:buChar char="○"/>
              <a:defRPr>
                <a:latin typeface="Open Sans"/>
                <a:ea typeface="Open Sans"/>
                <a:cs typeface="Open Sans"/>
                <a:sym typeface="Open Sans"/>
              </a:defRPr>
            </a:lvl5pPr>
            <a:lvl6pPr marL="3657509" lvl="5" indent="-423323" rtl="0">
              <a:spcBef>
                <a:spcPts val="0"/>
              </a:spcBef>
              <a:spcAft>
                <a:spcPts val="0"/>
              </a:spcAft>
              <a:buSzPts val="1400"/>
              <a:buFont typeface="Open Sans"/>
              <a:buChar char="■"/>
              <a:defRPr>
                <a:latin typeface="Open Sans"/>
                <a:ea typeface="Open Sans"/>
                <a:cs typeface="Open Sans"/>
                <a:sym typeface="Open Sans"/>
              </a:defRPr>
            </a:lvl6pPr>
            <a:lvl7pPr marL="4267093" lvl="6" indent="-423323" rtl="0">
              <a:spcBef>
                <a:spcPts val="0"/>
              </a:spcBef>
              <a:spcAft>
                <a:spcPts val="0"/>
              </a:spcAft>
              <a:buSzPts val="1400"/>
              <a:buFont typeface="Open Sans"/>
              <a:buChar char="●"/>
              <a:defRPr>
                <a:latin typeface="Open Sans"/>
                <a:ea typeface="Open Sans"/>
                <a:cs typeface="Open Sans"/>
                <a:sym typeface="Open Sans"/>
              </a:defRPr>
            </a:lvl7pPr>
            <a:lvl8pPr marL="4876678" lvl="7" indent="-423323" rtl="0">
              <a:spcBef>
                <a:spcPts val="0"/>
              </a:spcBef>
              <a:spcAft>
                <a:spcPts val="0"/>
              </a:spcAft>
              <a:buSzPts val="1400"/>
              <a:buFont typeface="Open Sans"/>
              <a:buChar char="○"/>
              <a:defRPr>
                <a:latin typeface="Open Sans"/>
                <a:ea typeface="Open Sans"/>
                <a:cs typeface="Open Sans"/>
                <a:sym typeface="Open Sans"/>
              </a:defRPr>
            </a:lvl8pPr>
            <a:lvl9pPr marL="5486263" lvl="8" indent="-423323"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63" name="Google Shape;63;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64" name="Google Shape;64;p15"/>
          <p:cNvPicPr preferRelativeResize="0"/>
          <p:nvPr/>
        </p:nvPicPr>
        <p:blipFill>
          <a:blip r:embed="rId2">
            <a:alphaModFix/>
          </a:blip>
          <a:stretch>
            <a:fillRect/>
          </a:stretch>
        </p:blipFill>
        <p:spPr>
          <a:xfrm>
            <a:off x="0" y="5843401"/>
            <a:ext cx="2491432" cy="1014601"/>
          </a:xfrm>
          <a:prstGeom prst="rect">
            <a:avLst/>
          </a:prstGeom>
          <a:noFill/>
          <a:ln>
            <a:noFill/>
          </a:ln>
        </p:spPr>
      </p:pic>
    </p:spTree>
    <p:extLst>
      <p:ext uri="{BB962C8B-B14F-4D97-AF65-F5344CB8AC3E}">
        <p14:creationId xmlns:p14="http://schemas.microsoft.com/office/powerpoint/2010/main" val="295934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2" name="Footer Placeholder 1">
            <a:extLst>
              <a:ext uri="{FF2B5EF4-FFF2-40B4-BE49-F238E27FC236}">
                <a16:creationId xmlns:a16="http://schemas.microsoft.com/office/drawing/2014/main" id="{231CA31E-32D4-C97A-2A64-96FCB8729BD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975357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5787EB03-18D9-68A2-BD6E-073C48066C4C}"/>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000964742"/>
      </p:ext>
    </p:extLst>
  </p:cSld>
  <p:clrMapOvr>
    <a:masterClrMapping/>
  </p:clrMapOvr>
  <p:hf sldNum="0" hdr="0" ftr="0" dt="0"/>
  <p:extLst>
    <p:ext uri="{DCECCB84-F9BA-43D5-87BE-67443E8EF086}">
      <p15:sldGuideLst xmlns:p15="http://schemas.microsoft.com/office/powerpoint/2012/main">
        <p15:guide id="1" orient="horz" pos="311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E432-9971-16E2-97DB-A850196C6B8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6102908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1E8941A-6DD5-CB2A-A55A-FB6D08BC52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65129328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DAD4343-E38F-70A1-6641-994B3F4BA32A}"/>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4279586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AF86D1E-E516-39D3-7A2B-2E5E538DB72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01072686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FEC3EB9-961A-2B56-19DF-4E256DF3EE9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43135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13/9/2023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D41D983-8FA5-4022-2445-FE18CED0070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5100940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9E98A63B-EBC7-4600-9609-2CEDE046F93E}"/>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72608436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655C870-DFB4-AF9F-57CB-44ABB3AB628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9095701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ECF1FC6-ACDB-B1A7-A60B-3DAA0B794E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99500165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
        <p:nvSpPr>
          <p:cNvPr id="2" name="Footer Placeholder 1">
            <a:extLst>
              <a:ext uri="{FF2B5EF4-FFF2-40B4-BE49-F238E27FC236}">
                <a16:creationId xmlns:a16="http://schemas.microsoft.com/office/drawing/2014/main" id="{F1C26786-12B5-044B-CB49-9C7E2D29C56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7546377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D466B1C-DC77-2737-D71E-661B4EEEF903}"/>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369162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0F9489D1-AAFA-58E7-591D-265B2C47E5A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512271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82456DFF-040A-FFA2-3199-4900E4FD3E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7591287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DD39C00-3609-6757-7DC2-45FAAD898F6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5687595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2DCF46D5-5938-DEFA-2AF1-37C5BA8A1964}"/>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326629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13/9/2023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2434958-0D57-CDB2-B011-445B748CD8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6990175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640BC53-C8C5-11AC-B5FA-4B5F53FBDAC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267682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
        <p:nvSpPr>
          <p:cNvPr id="2" name="Footer Placeholder 1">
            <a:extLst>
              <a:ext uri="{FF2B5EF4-FFF2-40B4-BE49-F238E27FC236}">
                <a16:creationId xmlns:a16="http://schemas.microsoft.com/office/drawing/2014/main" id="{81585CE2-D448-F75B-E27F-19829373276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7961043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7162A08E-7956-60FC-13E8-EC4175666A7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99022182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
        <p:nvSpPr>
          <p:cNvPr id="2" name="Footer Placeholder 1">
            <a:extLst>
              <a:ext uri="{FF2B5EF4-FFF2-40B4-BE49-F238E27FC236}">
                <a16:creationId xmlns:a16="http://schemas.microsoft.com/office/drawing/2014/main" id="{F030189E-8CDF-3FB7-D96E-5854E9166A0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82250945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
        <p:nvSpPr>
          <p:cNvPr id="2" name="Footer Placeholder 1">
            <a:extLst>
              <a:ext uri="{FF2B5EF4-FFF2-40B4-BE49-F238E27FC236}">
                <a16:creationId xmlns:a16="http://schemas.microsoft.com/office/drawing/2014/main" id="{7ABAE201-F9B0-CFF6-B63B-1E13073B630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4235629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43FA9DD1-D225-160A-46D3-591ADC5A7F5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64565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
        <p:nvSpPr>
          <p:cNvPr id="2" name="Footer Placeholder 1">
            <a:extLst>
              <a:ext uri="{FF2B5EF4-FFF2-40B4-BE49-F238E27FC236}">
                <a16:creationId xmlns:a16="http://schemas.microsoft.com/office/drawing/2014/main" id="{E96F3D4D-E6EB-EEC5-CAA4-5FFD37AD0D9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365041005"/>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70CEE2B-E5CD-4CC9-7AD1-C39545799FF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1744793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
        <p:nvSpPr>
          <p:cNvPr id="2" name="Footer Placeholder 1">
            <a:extLst>
              <a:ext uri="{FF2B5EF4-FFF2-40B4-BE49-F238E27FC236}">
                <a16:creationId xmlns:a16="http://schemas.microsoft.com/office/drawing/2014/main" id="{0C3956CB-B675-6709-7F51-E0A7C7F38CA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9992910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13/9/2023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
        <p:nvSpPr>
          <p:cNvPr id="2" name="Footer Placeholder 1">
            <a:extLst>
              <a:ext uri="{FF2B5EF4-FFF2-40B4-BE49-F238E27FC236}">
                <a16:creationId xmlns:a16="http://schemas.microsoft.com/office/drawing/2014/main" id="{4B49962B-0290-CAEA-DE56-EBC056E209C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4658787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13/9/2023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13/9/2023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13/9/2023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13/9/2023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13/9/2023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13/9/2023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19.wmf"/><Relationship Id="rId2" Type="http://schemas.openxmlformats.org/officeDocument/2006/relationships/slideLayout" Target="../slideLayouts/slideLayout66.xml"/><Relationship Id="rId16"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13/9/2023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7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
        <p:nvSpPr>
          <p:cNvPr id="2" name="JS SlideHeader">
            <a:extLst>
              <a:ext uri="{FF2B5EF4-FFF2-40B4-BE49-F238E27FC236}">
                <a16:creationId xmlns:a16="http://schemas.microsoft.com/office/drawing/2014/main" id="{5032CE8A-E3E7-022A-C346-7F5E9BFE261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09896727"/>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13/9/2023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30.wmf"/></Relationships>
</file>

<file path=ppt/slides/_rels/slide1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2.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hyperlink" Target="https://github.com/pdsinterop/php-solid-server" TargetMode="External"/><Relationship Id="rId5" Type="http://schemas.openxmlformats.org/officeDocument/2006/relationships/image" Target="../media/image31.png"/><Relationship Id="rId4" Type="http://schemas.openxmlformats.org/officeDocument/2006/relationships/hyperlink" Target="https://solidproject.org/" TargetMode="Externa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pub.dev/packages/solid_encrypt" TargetMode="External"/><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hyperlink" Target="https://pub.dev/packages/solid_auth" TargetMode="External"/><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34.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36.wmf"/><Relationship Id="rId10" Type="http://schemas.openxmlformats.org/officeDocument/2006/relationships/image" Target="../media/image40.jpeg"/><Relationship Id="rId4" Type="http://schemas.openxmlformats.org/officeDocument/2006/relationships/image" Target="../media/image35.wmf"/><Relationship Id="rId9" Type="http://schemas.openxmlformats.org/officeDocument/2006/relationships/image" Target="../media/image39.png"/><Relationship Id="rId14" Type="http://schemas.openxmlformats.org/officeDocument/2006/relationships/hyperlink" Target="https://pub.dev/packages/rdflib"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1.png"/><Relationship Id="rId7" Type="http://schemas.openxmlformats.org/officeDocument/2006/relationships/image" Target="../media/image42.wmf"/><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4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80.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gif"/></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79.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66.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hyperlink" Target="https://idnau.org/" TargetMode="External"/><Relationship Id="rId7"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idn-au.github.io/idn-metadata-creator/" TargetMode="External"/><Relationship Id="rId4" Type="http://schemas.openxmlformats.org/officeDocument/2006/relationships/hyperlink" Target="https://data.idnau.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kurrawong.ai/"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mailto:info@kurrawong.ai"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s://kurrawong.ai/"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GLDWG/pid-proxy/commits/staging"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17D23B7-B54B-154C-F32C-2E8DDCADC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1320800"/>
            <a:ext cx="5080000" cy="553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63AC0F-FFC2-7BC7-6998-B65EA7FC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050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1086578"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3" name="Picture 2">
            <a:extLst>
              <a:ext uri="{FF2B5EF4-FFF2-40B4-BE49-F238E27FC236}">
                <a16:creationId xmlns:a16="http://schemas.microsoft.com/office/drawing/2014/main" id="{2FAB8FF5-9A51-54FC-26D4-029AE2CFD73A}"/>
              </a:ext>
            </a:extLst>
          </p:cNvPr>
          <p:cNvPicPr>
            <a:picLocks noChangeAspect="1"/>
          </p:cNvPicPr>
          <p:nvPr/>
        </p:nvPicPr>
        <p:blipFill>
          <a:blip r:embed="rId5"/>
          <a:stretch>
            <a:fillRect/>
          </a:stretch>
        </p:blipFill>
        <p:spPr>
          <a:xfrm>
            <a:off x="8483600" y="0"/>
            <a:ext cx="3708400" cy="2184400"/>
          </a:xfrm>
          <a:prstGeom prst="rect">
            <a:avLst/>
          </a:prstGeom>
        </p:spPr>
      </p:pic>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66398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a:t>
            </a:r>
          </a:p>
          <a:p>
            <a:r>
              <a:rPr lang="en-AU" sz="2200" dirty="0">
                <a:solidFill>
                  <a:srgbClr val="851902"/>
                </a:solidFill>
              </a:rPr>
              <a:t>AGLDWG’s Linked Data IRI service </a:t>
            </a:r>
            <a:br>
              <a:rPr lang="en-AU" dirty="0">
                <a:solidFill>
                  <a:srgbClr val="851902"/>
                </a:solidFill>
              </a:rPr>
            </a:br>
            <a:r>
              <a:rPr lang="en-AU" sz="1400" dirty="0">
                <a:solidFill>
                  <a:srgbClr val="851902"/>
                </a:solidFill>
              </a:rPr>
              <a:t>Nicholas Car (AGLDWG), Richard Walker (Australian Research Data Commons)</a:t>
            </a:r>
          </a:p>
          <a:p>
            <a:r>
              <a:rPr lang="en-AU" sz="2200" dirty="0">
                <a:solidFill>
                  <a:srgbClr val="851902"/>
                </a:solidFill>
              </a:rPr>
              <a:t>Linked Data for Digital Humanities</a:t>
            </a:r>
            <a:br>
              <a:rPr lang="en-AU" dirty="0">
                <a:solidFill>
                  <a:srgbClr val="851902"/>
                </a:solidFill>
              </a:rPr>
            </a:br>
            <a:r>
              <a:rPr lang="en-AU" sz="1400" dirty="0" err="1">
                <a:solidFill>
                  <a:srgbClr val="851902"/>
                </a:solidFill>
              </a:rPr>
              <a:t>Terhi</a:t>
            </a:r>
            <a:r>
              <a:rPr lang="en-AU" sz="1400" dirty="0">
                <a:solidFill>
                  <a:srgbClr val="851902"/>
                </a:solidFill>
              </a:rPr>
              <a:t> </a:t>
            </a:r>
            <a:r>
              <a:rPr lang="en-AU" sz="1400" dirty="0" err="1">
                <a:solidFill>
                  <a:srgbClr val="851902"/>
                </a:solidFill>
              </a:rPr>
              <a:t>Nurmikko</a:t>
            </a:r>
            <a:r>
              <a:rPr lang="en-AU" sz="1400" dirty="0">
                <a:solidFill>
                  <a:srgbClr val="851902"/>
                </a:solidFill>
              </a:rPr>
              <a:t>-Fuller (ANU)</a:t>
            </a:r>
            <a:endParaRPr lang="en-AU" dirty="0">
              <a:solidFill>
                <a:srgbClr val="851902"/>
              </a:solidFill>
            </a:endParaRPr>
          </a:p>
          <a:p>
            <a:r>
              <a:rPr lang="en-AU" sz="2200" dirty="0">
                <a:solidFill>
                  <a:srgbClr val="851902"/>
                </a:solidFill>
              </a:rPr>
              <a:t>National PID Strategy</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Engineering on decentralized data using Personal Online Datastores</a:t>
            </a:r>
            <a:br>
              <a:rPr lang="en-AU" dirty="0">
                <a:solidFill>
                  <a:srgbClr val="851902"/>
                </a:solidFill>
              </a:rPr>
            </a:br>
            <a:r>
              <a:rPr lang="en-AU" sz="1400" dirty="0">
                <a:solidFill>
                  <a:srgbClr val="851902"/>
                </a:solidFill>
              </a:rPr>
              <a:t>Jess Moore (ANU)</a:t>
            </a:r>
            <a:endParaRPr lang="en-AU" dirty="0">
              <a:solidFill>
                <a:srgbClr val="851902"/>
              </a:solidFill>
            </a:endParaRPr>
          </a:p>
          <a:p>
            <a:r>
              <a:rPr lang="en-AU" sz="2000" dirty="0">
                <a:solidFill>
                  <a:srgbClr val="851902"/>
                </a:solidFill>
              </a:rPr>
              <a:t>Research Link Australia</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Towards an Automated Knowledge Graph Construction Pipeline</a:t>
            </a:r>
            <a:br>
              <a:rPr lang="en-AU" dirty="0">
                <a:solidFill>
                  <a:srgbClr val="851902"/>
                </a:solidFill>
              </a:rPr>
            </a:br>
            <a:r>
              <a:rPr lang="en-AU" sz="1500" dirty="0">
                <a:solidFill>
                  <a:srgbClr val="851902"/>
                </a:solidFill>
              </a:rPr>
              <a:t>Bowen Zhang, </a:t>
            </a:r>
            <a:r>
              <a:rPr lang="en-AU" sz="1500" dirty="0" err="1">
                <a:solidFill>
                  <a:srgbClr val="851902"/>
                </a:solidFill>
              </a:rPr>
              <a:t>Runsong</a:t>
            </a:r>
            <a:r>
              <a:rPr lang="en-AU" sz="1500" dirty="0">
                <a:solidFill>
                  <a:srgbClr val="851902"/>
                </a:solidFill>
              </a:rPr>
              <a:t> Jia, Sergio J. Rodríguez Méndez (ANU)</a:t>
            </a:r>
            <a:endParaRPr lang="en-AU" dirty="0">
              <a:solidFill>
                <a:srgbClr val="851902"/>
              </a:solidFill>
            </a:endParaRPr>
          </a:p>
          <a:p>
            <a:r>
              <a:rPr lang="en-AU" sz="2000" dirty="0">
                <a:solidFill>
                  <a:srgbClr val="851902"/>
                </a:solidFill>
              </a:rPr>
              <a:t>Finance Knowledge Graph and structure.gov.au</a:t>
            </a:r>
            <a:br>
              <a:rPr lang="en-AU" dirty="0">
                <a:solidFill>
                  <a:srgbClr val="851902"/>
                </a:solidFill>
              </a:rPr>
            </a:br>
            <a:r>
              <a:rPr lang="en-AU" sz="1400" dirty="0">
                <a:solidFill>
                  <a:srgbClr val="851902"/>
                </a:solidFill>
              </a:rPr>
              <a:t>John Machin (Department of Finance)</a:t>
            </a:r>
            <a:endParaRPr lang="en-AU"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 cont.</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 cont.</a:t>
            </a:r>
          </a:p>
          <a:p>
            <a:r>
              <a:rPr lang="en-AU" sz="2200" dirty="0">
                <a:solidFill>
                  <a:srgbClr val="851902"/>
                </a:solidFill>
              </a:rPr>
              <a:t>Indigenous Data Network LD Tooling</a:t>
            </a:r>
            <a:br>
              <a:rPr lang="en-AU" sz="2400" dirty="0">
                <a:solidFill>
                  <a:srgbClr val="851902"/>
                </a:solidFill>
              </a:rPr>
            </a:br>
            <a:r>
              <a:rPr lang="en-AU" sz="1400" dirty="0">
                <a:solidFill>
                  <a:srgbClr val="851902"/>
                </a:solidFill>
              </a:rPr>
              <a:t>Jamie </a:t>
            </a:r>
            <a:r>
              <a:rPr lang="en-AU" sz="1400" dirty="0" err="1">
                <a:solidFill>
                  <a:srgbClr val="851902"/>
                </a:solidFill>
              </a:rPr>
              <a:t>Feiss</a:t>
            </a:r>
            <a:r>
              <a:rPr lang="en-AU" sz="1400" dirty="0">
                <a:solidFill>
                  <a:srgbClr val="851902"/>
                </a:solidFill>
              </a:rPr>
              <a:t> (University of Melbourne)</a:t>
            </a:r>
            <a:endParaRPr lang="en-AU" sz="2200" dirty="0">
              <a:solidFill>
                <a:srgbClr val="851902"/>
              </a:solidFill>
            </a:endParaRPr>
          </a:p>
          <a:p>
            <a:r>
              <a:rPr lang="en-AU" sz="2200" dirty="0">
                <a:solidFill>
                  <a:srgbClr val="851902"/>
                </a:solidFill>
              </a:rPr>
              <a:t>Queensland’s Address Linked Data conversion</a:t>
            </a:r>
            <a:br>
              <a:rPr lang="en-AU" dirty="0">
                <a:solidFill>
                  <a:srgbClr val="851902"/>
                </a:solidFill>
              </a:rPr>
            </a:br>
            <a:r>
              <a:rPr lang="en-AU" sz="1400" dirty="0">
                <a:solidFill>
                  <a:srgbClr val="851902"/>
                </a:solidFill>
              </a:rPr>
              <a:t>Edmond Chuk (</a:t>
            </a:r>
            <a:r>
              <a:rPr lang="en-AU" sz="1400" dirty="0" err="1">
                <a:solidFill>
                  <a:srgbClr val="851902"/>
                </a:solidFill>
              </a:rPr>
              <a:t>KurrawongAI</a:t>
            </a:r>
            <a:r>
              <a:rPr lang="en-AU" sz="1400" dirty="0">
                <a:solidFill>
                  <a:srgbClr val="851902"/>
                </a:solidFill>
              </a:rPr>
              <a:t>, working for the Qld Dept of Resources)</a:t>
            </a:r>
          </a:p>
          <a:p>
            <a:endParaRPr lang="en-AU" sz="1400"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327468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1935521" y="384993"/>
            <a:ext cx="7496503" cy="838096"/>
          </a:xfrm>
        </p:spPr>
        <p:txBody>
          <a:bodyPr>
            <a:normAutofit/>
          </a:bodyPr>
          <a:lstStyle/>
          <a:p>
            <a:r>
              <a:rPr lang="en-AU" sz="3200" b="1" dirty="0">
                <a:solidFill>
                  <a:srgbClr val="000F46"/>
                </a:solidFill>
                <a:latin typeface="Georgia" panose="02040502050405020303" pitchFamily="18" charset="0"/>
              </a:rPr>
              <a:t>The Indigenous Data Network</a:t>
            </a:r>
            <a:br>
              <a:rPr lang="en-AU" sz="2400" dirty="0">
                <a:solidFill>
                  <a:srgbClr val="000F46"/>
                </a:solidFill>
                <a:latin typeface="Georgia" panose="02040502050405020303" pitchFamily="18" charset="0"/>
              </a:rPr>
            </a:br>
            <a:r>
              <a:rPr lang="en-AU" sz="1800" b="1" dirty="0">
                <a:solidFill>
                  <a:srgbClr val="000F46"/>
                </a:solidFill>
                <a:latin typeface="Georgia" panose="02040502050405020303" pitchFamily="18" charset="0"/>
              </a:rPr>
              <a:t>by Jamie </a:t>
            </a:r>
            <a:r>
              <a:rPr lang="en-AU" sz="1800" b="1" dirty="0" err="1">
                <a:solidFill>
                  <a:srgbClr val="000F46"/>
                </a:solidFill>
                <a:latin typeface="Georgia" panose="02040502050405020303" pitchFamily="18" charset="0"/>
              </a:rPr>
              <a:t>Feiss</a:t>
            </a:r>
            <a:r>
              <a:rPr lang="en-AU" sz="1800" b="1" dirty="0">
                <a:solidFill>
                  <a:srgbClr val="000F46"/>
                </a:solidFill>
                <a:latin typeface="Georgia" panose="02040502050405020303" pitchFamily="18" charset="0"/>
              </a:rPr>
              <a:t>, University of Melbourne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825624"/>
            <a:ext cx="10975428" cy="4816913"/>
          </a:xfrm>
        </p:spPr>
        <p:txBody>
          <a:bodyPr>
            <a:normAutofit fontScale="92500"/>
          </a:bodyPr>
          <a:lstStyle/>
          <a:p>
            <a:pPr marL="342900" indent="-342900">
              <a:buFont typeface="Arial" panose="020B0604020202020204" pitchFamily="34" charset="0"/>
              <a:buChar char="•"/>
            </a:pPr>
            <a:r>
              <a:rPr lang="en-AU" dirty="0">
                <a:solidFill>
                  <a:schemeClr val="tx2"/>
                </a:solidFill>
              </a:rPr>
              <a:t>The Indigenous Data Network (IDN) - </a:t>
            </a:r>
            <a:r>
              <a:rPr lang="en-AU" dirty="0">
                <a:hlinkClick r:id="rId3"/>
              </a:rPr>
              <a:t>https://idnau.org/</a:t>
            </a:r>
            <a:endParaRPr lang="en-AU" dirty="0"/>
          </a:p>
          <a:p>
            <a:pPr marL="558900" lvl="1" indent="-342900"/>
            <a:r>
              <a:rPr lang="en-AU" dirty="0">
                <a:solidFill>
                  <a:schemeClr val="tx2"/>
                </a:solidFill>
              </a:rPr>
              <a:t>Maintained in the University of Melbourne</a:t>
            </a:r>
          </a:p>
          <a:p>
            <a:pPr marL="558900" lvl="1" indent="-342900"/>
            <a:r>
              <a:rPr lang="en-AU" dirty="0">
                <a:solidFill>
                  <a:schemeClr val="tx2"/>
                </a:solidFill>
              </a:rPr>
              <a:t>A national network of researchers, organisations &amp; departments focused on Indigenous data governance</a:t>
            </a:r>
          </a:p>
          <a:p>
            <a:pPr marL="342900" indent="-342900">
              <a:buFont typeface="Arial" panose="020B0604020202020204" pitchFamily="34" charset="0"/>
              <a:buChar char="•"/>
            </a:pPr>
            <a:r>
              <a:rPr lang="en-AU" dirty="0">
                <a:solidFill>
                  <a:schemeClr val="tx2"/>
                </a:solidFill>
              </a:rPr>
              <a:t>The IDN data catalogue - </a:t>
            </a:r>
            <a:r>
              <a:rPr lang="en-AU" dirty="0">
                <a:hlinkClick r:id="rId4"/>
              </a:rPr>
              <a:t>https://data.idnau.org/</a:t>
            </a:r>
            <a:endParaRPr lang="en-AU" dirty="0"/>
          </a:p>
          <a:p>
            <a:pPr marL="558900" lvl="1" indent="-342900"/>
            <a:r>
              <a:rPr lang="en-AU" dirty="0">
                <a:solidFill>
                  <a:schemeClr val="tx2"/>
                </a:solidFill>
              </a:rPr>
              <a:t>A Linked Data API – displays catalogues, spatial datasets &amp; vocabularies in the IDN KG</a:t>
            </a:r>
          </a:p>
          <a:p>
            <a:pPr marL="558900" lvl="1" indent="-342900"/>
            <a:r>
              <a:rPr lang="en-AU" dirty="0">
                <a:solidFill>
                  <a:schemeClr val="tx2"/>
                </a:solidFill>
              </a:rPr>
              <a:t>FAIR &amp; CARE scoring of catalogue metadata</a:t>
            </a:r>
          </a:p>
          <a:p>
            <a:pPr marL="558900" lvl="1" indent="-342900"/>
            <a:r>
              <a:rPr lang="en-AU" dirty="0">
                <a:solidFill>
                  <a:schemeClr val="tx2"/>
                </a:solidFill>
              </a:rPr>
              <a:t>Geospatial search using the Loc-I framework</a:t>
            </a:r>
          </a:p>
          <a:p>
            <a:pPr marL="342900" indent="-342900">
              <a:buFont typeface="Arial" panose="020B0604020202020204" pitchFamily="34" charset="0"/>
              <a:buChar char="•"/>
            </a:pPr>
            <a:r>
              <a:rPr lang="en-AU" dirty="0">
                <a:solidFill>
                  <a:schemeClr val="tx2"/>
                </a:solidFill>
              </a:rPr>
              <a:t>The IDN metadata entry tool - </a:t>
            </a:r>
            <a:r>
              <a:rPr lang="en-AU" dirty="0">
                <a:hlinkClick r:id="rId5"/>
              </a:rPr>
              <a:t>https://idn-au.github.io/idn-metadata-creator/</a:t>
            </a:r>
            <a:endParaRPr lang="en-AU" dirty="0"/>
          </a:p>
          <a:p>
            <a:pPr marL="558900" lvl="1" indent="-342900"/>
            <a:r>
              <a:rPr lang="en-AU" dirty="0">
                <a:solidFill>
                  <a:schemeClr val="tx2"/>
                </a:solidFill>
              </a:rPr>
              <a:t>Educational tool – user-friendly form for creating metadata</a:t>
            </a:r>
          </a:p>
          <a:p>
            <a:pPr marL="558900" lvl="1" indent="-342900"/>
            <a:r>
              <a:rPr lang="en-AU" dirty="0">
                <a:solidFill>
                  <a:schemeClr val="tx2"/>
                </a:solidFill>
              </a:rPr>
              <a:t>Dynamic FAIR &amp; CARE scoring</a:t>
            </a:r>
          </a:p>
          <a:p>
            <a:pPr marL="558900" lvl="1" indent="-342900"/>
            <a:r>
              <a:rPr lang="en-AU" dirty="0">
                <a:solidFill>
                  <a:schemeClr val="tx2"/>
                </a:solidFill>
              </a:rPr>
              <a:t>RDF metadata generation</a:t>
            </a:r>
          </a:p>
        </p:txBody>
      </p:sp>
      <p:pic>
        <p:nvPicPr>
          <p:cNvPr id="7" name="Picture 6">
            <a:extLst>
              <a:ext uri="{FF2B5EF4-FFF2-40B4-BE49-F238E27FC236}">
                <a16:creationId xmlns:a16="http://schemas.microsoft.com/office/drawing/2014/main" id="{64FB8FEE-72A9-EDA0-666A-93CA2EA14BAA}"/>
              </a:ext>
            </a:extLst>
          </p:cNvPr>
          <p:cNvPicPr>
            <a:picLocks noChangeAspect="1"/>
          </p:cNvPicPr>
          <p:nvPr/>
        </p:nvPicPr>
        <p:blipFill>
          <a:blip r:embed="rId6"/>
          <a:stretch>
            <a:fillRect/>
          </a:stretch>
        </p:blipFill>
        <p:spPr>
          <a:xfrm>
            <a:off x="0" y="0"/>
            <a:ext cx="1935521" cy="1608083"/>
          </a:xfrm>
          <a:prstGeom prst="rect">
            <a:avLst/>
          </a:prstGeom>
        </p:spPr>
      </p:pic>
      <p:pic>
        <p:nvPicPr>
          <p:cNvPr id="1028" name="Picture 4">
            <a:extLst>
              <a:ext uri="{FF2B5EF4-FFF2-40B4-BE49-F238E27FC236}">
                <a16:creationId xmlns:a16="http://schemas.microsoft.com/office/drawing/2014/main" id="{DF33F197-E242-2718-6D2D-C079F78D3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7283" y="72204"/>
            <a:ext cx="1650561" cy="170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88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dirty="0"/>
              <a:t>ARDC report for AGLDWG 2023 AGM </a:t>
            </a:r>
            <a:endParaRPr dirty="0"/>
          </a:p>
          <a:p>
            <a:pPr>
              <a:spcBef>
                <a:spcPts val="400"/>
              </a:spcBef>
            </a:pPr>
            <a:endParaRPr sz="2667" b="0" dirty="0"/>
          </a:p>
          <a:p>
            <a:pPr>
              <a:spcBef>
                <a:spcPts val="267"/>
              </a:spcBef>
              <a:spcAft>
                <a:spcPts val="267"/>
              </a:spcAft>
            </a:pPr>
            <a:r>
              <a:rPr lang="en-GB" sz="2400" b="0" dirty="0"/>
              <a:t>Richard Walker</a:t>
            </a:r>
            <a:endParaRPr sz="2400" b="0" dirty="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Cadastre and Addressing Modernisation Project</a:t>
            </a:r>
            <a:endParaRPr/>
          </a:p>
        </p:txBody>
      </p:sp>
      <p:sp>
        <p:nvSpPr>
          <p:cNvPr id="89" name="Google Shape;89;p20"/>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Edmond Chuc, Nicholas Car</a:t>
            </a:r>
            <a:endParaRPr/>
          </a:p>
        </p:txBody>
      </p:sp>
      <p:pic>
        <p:nvPicPr>
          <p:cNvPr id="2" name="Google Shape;58;p14">
            <a:extLst>
              <a:ext uri="{FF2B5EF4-FFF2-40B4-BE49-F238E27FC236}">
                <a16:creationId xmlns:a16="http://schemas.microsoft.com/office/drawing/2014/main" id="{10F404AD-43C0-75A0-9A7A-9CE77D0B5A90}"/>
              </a:ext>
            </a:extLst>
          </p:cNvPr>
          <p:cNvPicPr preferRelativeResize="0"/>
          <p:nvPr/>
        </p:nvPicPr>
        <p:blipFill>
          <a:blip r:embed="rId3">
            <a:alphaModFix/>
          </a:blip>
          <a:stretch>
            <a:fillRect/>
          </a:stretch>
        </p:blipFill>
        <p:spPr>
          <a:xfrm>
            <a:off x="0" y="5041429"/>
            <a:ext cx="3995324" cy="1627024"/>
          </a:xfrm>
          <a:prstGeom prst="rect">
            <a:avLst/>
          </a:prstGeom>
          <a:noFill/>
          <a:ln>
            <a:noFill/>
          </a:ln>
        </p:spPr>
      </p:pic>
      <p:sp>
        <p:nvSpPr>
          <p:cNvPr id="3" name="Google Shape;59;p14">
            <a:extLst>
              <a:ext uri="{FF2B5EF4-FFF2-40B4-BE49-F238E27FC236}">
                <a16:creationId xmlns:a16="http://schemas.microsoft.com/office/drawing/2014/main" id="{97BF19BF-BC1B-8BB9-5818-C5EC75D3511D}"/>
              </a:ext>
            </a:extLst>
          </p:cNvPr>
          <p:cNvSpPr txBox="1"/>
          <p:nvPr/>
        </p:nvSpPr>
        <p:spPr>
          <a:xfrm>
            <a:off x="221325" y="6400053"/>
            <a:ext cx="2540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a:solidFill>
                  <a:srgbClr val="3366FF"/>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https://kurrawong.ai</a:t>
            </a:r>
            <a:r>
              <a:rPr lang="en" sz="1700">
                <a:latin typeface="EB Garamond"/>
                <a:ea typeface="EB Garamond"/>
                <a:cs typeface="EB Garamond"/>
                <a:sym typeface="EB Garamond"/>
              </a:rPr>
              <a:t> </a:t>
            </a:r>
            <a:endParaRPr sz="1700">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Project</a:t>
            </a:r>
            <a:endParaRPr/>
          </a:p>
        </p:txBody>
      </p:sp>
      <p:sp>
        <p:nvSpPr>
          <p:cNvPr id="95" name="Google Shape;9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Queensland Department of Resources</a:t>
            </a:r>
            <a:endParaRPr/>
          </a:p>
          <a:p>
            <a:r>
              <a:rPr lang="en"/>
              <a:t>Project Goal: Modernise the Addressing system</a:t>
            </a:r>
            <a:endParaRPr/>
          </a:p>
          <a:p>
            <a:pPr marL="0" indent="0">
              <a:spcBef>
                <a:spcPts val="16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Challenge</a:t>
            </a:r>
            <a:endParaRPr/>
          </a:p>
        </p:txBody>
      </p:sp>
      <p:sp>
        <p:nvSpPr>
          <p:cNvPr id="101" name="Google Shape;101;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Aging technology</a:t>
            </a:r>
            <a:endParaRPr/>
          </a:p>
          <a:p>
            <a:r>
              <a:rPr lang="en"/>
              <a:t>Difficult to update existing data</a:t>
            </a:r>
            <a:endParaRPr/>
          </a:p>
          <a:p>
            <a:r>
              <a:rPr lang="en"/>
              <a:t>Fixed schema - not able to keep up with evolving business needs</a:t>
            </a:r>
            <a:endParaRPr/>
          </a:p>
          <a:p>
            <a:pPr marL="0" indent="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Conceptual Model</a:t>
            </a:r>
            <a:endParaRPr/>
          </a:p>
        </p:txBody>
      </p:sp>
      <p:sp>
        <p:nvSpPr>
          <p:cNvPr id="107" name="Google Shape;107;p23"/>
          <p:cNvSpPr txBox="1">
            <a:spLocks noGrp="1"/>
          </p:cNvSpPr>
          <p:nvPr>
            <p:ph type="body" idx="1"/>
          </p:nvPr>
        </p:nvSpPr>
        <p:spPr>
          <a:xfrm>
            <a:off x="415600" y="1536633"/>
            <a:ext cx="6130800" cy="4555200"/>
          </a:xfrm>
          <a:prstGeom prst="rect">
            <a:avLst/>
          </a:prstGeom>
        </p:spPr>
        <p:txBody>
          <a:bodyPr spcFirstLastPara="1" vert="horz" wrap="square" lIns="121900" tIns="121900" rIns="121900" bIns="121900" rtlCol="0" anchor="t" anchorCtr="0">
            <a:normAutofit/>
          </a:bodyPr>
          <a:lstStyle/>
          <a:p>
            <a:r>
              <a:rPr lang="en"/>
              <a:t>Alignment with</a:t>
            </a:r>
            <a:endParaRPr/>
          </a:p>
          <a:p>
            <a:pPr lvl="1"/>
            <a:r>
              <a:rPr lang="en"/>
              <a:t>National Address Strategy 2035</a:t>
            </a:r>
            <a:endParaRPr/>
          </a:p>
          <a:p>
            <a:pPr lvl="1"/>
            <a:r>
              <a:rPr lang="en"/>
              <a:t>and existing international address standards (ISO 19160-1)</a:t>
            </a:r>
            <a:endParaRPr/>
          </a:p>
          <a:p>
            <a:r>
              <a:rPr lang="en"/>
              <a:t>Candidate as a national address model</a:t>
            </a:r>
            <a:endParaRPr/>
          </a:p>
          <a:p>
            <a:r>
              <a:rPr lang="en"/>
              <a:t>A Semantic Web native model</a:t>
            </a:r>
            <a:endParaRPr/>
          </a:p>
          <a:p>
            <a:pPr lvl="1"/>
            <a:r>
              <a:rPr lang="en"/>
              <a:t>Best practices built-in (IRI as identifiers, interoperability, FAIR, etc.)</a:t>
            </a:r>
            <a:endParaRPr/>
          </a:p>
        </p:txBody>
      </p:sp>
      <p:pic>
        <p:nvPicPr>
          <p:cNvPr id="108" name="Google Shape;108;p23"/>
          <p:cNvPicPr preferRelativeResize="0"/>
          <p:nvPr/>
        </p:nvPicPr>
        <p:blipFill>
          <a:blip r:embed="rId3">
            <a:alphaModFix/>
          </a:blip>
          <a:stretch>
            <a:fillRect/>
          </a:stretch>
        </p:blipFill>
        <p:spPr>
          <a:xfrm>
            <a:off x="6450100" y="2049800"/>
            <a:ext cx="5455867" cy="2758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Relational system mapped to conceptual model</a:t>
            </a:r>
            <a:endParaRPr/>
          </a:p>
          <a:p>
            <a:r>
              <a:rPr lang="en"/>
              <a:t>Python data pipeline - Extract, Transform and Load (ETL)</a:t>
            </a:r>
            <a:endParaRPr/>
          </a:p>
          <a:p>
            <a:pPr lvl="1"/>
            <a:r>
              <a:rPr lang="en"/>
              <a:t>PostgreSQL</a:t>
            </a:r>
            <a:endParaRPr/>
          </a:p>
          <a:p>
            <a:pPr lvl="1"/>
            <a:r>
              <a:rPr lang="en"/>
              <a:t>Apache Spark (PySpark)</a:t>
            </a:r>
            <a:endParaRPr/>
          </a:p>
          <a:p>
            <a:pPr lvl="1"/>
            <a:r>
              <a:rPr lang="en"/>
              <a:t>Python RDFLib toolkit</a:t>
            </a:r>
            <a:endParaRPr/>
          </a:p>
          <a:p>
            <a:pPr lvl="1"/>
            <a:r>
              <a:rPr lang="en"/>
              <a:t>GraphDB (knowledge graph)</a:t>
            </a:r>
            <a:endParaRPr/>
          </a:p>
        </p:txBody>
      </p:sp>
      <p:sp>
        <p:nvSpPr>
          <p:cNvPr id="114" name="Google Shape;11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Physical Model Implementation</a:t>
            </a:r>
            <a:endParaRPr sz="2400">
              <a:solidFill>
                <a:schemeClr val="dk2"/>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Result</a:t>
            </a:r>
            <a:endParaRPr/>
          </a:p>
        </p:txBody>
      </p:sp>
      <p:sp>
        <p:nvSpPr>
          <p:cNvPr id="120" name="Google Shape;120;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3 million addresses + roads and geographical names (place names)</a:t>
            </a:r>
            <a:endParaRPr/>
          </a:p>
          <a:p>
            <a:pPr lvl="1"/>
            <a:r>
              <a:rPr lang="en"/>
              <a:t>Transformation time on a development laptop - ~2 hours</a:t>
            </a:r>
            <a:endParaRPr/>
          </a:p>
          <a:p>
            <a:pPr lvl="1"/>
            <a:r>
              <a:rPr lang="en"/>
              <a:t>Covered ~85% of the addresses on the initial pass</a:t>
            </a:r>
            <a:endParaRPr/>
          </a:p>
          <a:p>
            <a:r>
              <a:rPr lang="en"/>
              <a:t>Bulk data load into knowledge graph (GraphDB)</a:t>
            </a:r>
            <a:endParaRPr/>
          </a:p>
          <a:p>
            <a:pPr lvl="1"/>
            <a:r>
              <a:rPr lang="en"/>
              <a:t>~23 minutes bulk loading time</a:t>
            </a:r>
            <a:endParaRPr/>
          </a:p>
          <a:p>
            <a:r>
              <a:rPr lang="en"/>
              <a:t>Validate data using the SHACL standard</a:t>
            </a:r>
            <a:endParaRPr/>
          </a:p>
          <a:p>
            <a:r>
              <a:rPr lang="en"/>
              <a:t>Query data using SPARQL</a:t>
            </a:r>
            <a:endParaRPr/>
          </a:p>
          <a:p>
            <a:r>
              <a:rPr lang="en"/>
              <a:t>SPARQL Property Function extension in GraphDB - https://github.com/Kurrawong/graphdb-compound-naming-plugin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26" name="Google Shape;126;p26"/>
          <p:cNvPicPr preferRelativeResize="0"/>
          <p:nvPr/>
        </p:nvPicPr>
        <p:blipFill>
          <a:blip r:embed="rId3">
            <a:alphaModFix/>
          </a:blip>
          <a:stretch>
            <a:fillRect/>
          </a:stretch>
        </p:blipFill>
        <p:spPr>
          <a:xfrm>
            <a:off x="203201" y="1553800"/>
            <a:ext cx="11785601" cy="3855837"/>
          </a:xfrm>
          <a:prstGeom prst="rect">
            <a:avLst/>
          </a:prstGeom>
          <a:noFill/>
          <a:ln w="9525" cap="flat" cmpd="sng">
            <a:solidFill>
              <a:schemeClr val="dk2"/>
            </a:solidFill>
            <a:prstDash val="solid"/>
            <a:round/>
            <a:headEnd type="none" w="sm" len="sm"/>
            <a:tailEnd type="none" w="sm" len="sm"/>
          </a:ln>
        </p:spPr>
      </p:pic>
      <p:sp>
        <p:nvSpPr>
          <p:cNvPr id="127" name="Google Shape;127;p26"/>
          <p:cNvSpPr txBox="1"/>
          <p:nvPr/>
        </p:nvSpPr>
        <p:spPr>
          <a:xfrm>
            <a:off x="7976667" y="2440667"/>
            <a:ext cx="2282400" cy="4892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highlight>
                  <a:schemeClr val="accent6"/>
                </a:highlight>
              </a:rPr>
              <a:t>Full text search UI</a:t>
            </a:r>
            <a:endParaRPr sz="2400">
              <a:highlight>
                <a:schemeClr val="accent6"/>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33" name="Google Shape;133;p27"/>
          <p:cNvPicPr preferRelativeResize="0"/>
          <p:nvPr/>
        </p:nvPicPr>
        <p:blipFill>
          <a:blip r:embed="rId3">
            <a:alphaModFix/>
          </a:blip>
          <a:stretch>
            <a:fillRect/>
          </a:stretch>
        </p:blipFill>
        <p:spPr>
          <a:xfrm>
            <a:off x="2161200" y="1356967"/>
            <a:ext cx="7869600" cy="4852733"/>
          </a:xfrm>
          <a:prstGeom prst="rect">
            <a:avLst/>
          </a:prstGeom>
          <a:noFill/>
          <a:ln w="9525" cap="flat" cmpd="sng">
            <a:solidFill>
              <a:schemeClr val="dk2"/>
            </a:solidFill>
            <a:prstDash val="solid"/>
            <a:round/>
            <a:headEnd type="none" w="sm" len="sm"/>
            <a:tailEnd type="none" w="sm" len="sm"/>
          </a:ln>
        </p:spPr>
      </p:pic>
      <p:sp>
        <p:nvSpPr>
          <p:cNvPr id="134" name="Google Shape;134;p27"/>
          <p:cNvSpPr txBox="1"/>
          <p:nvPr/>
        </p:nvSpPr>
        <p:spPr>
          <a:xfrm>
            <a:off x="7659533" y="2688700"/>
            <a:ext cx="3616000" cy="1938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View of the Address in different forms</a:t>
            </a:r>
            <a:endParaRPr sz="2400">
              <a:highlight>
                <a:schemeClr val="accent6"/>
              </a:highlight>
            </a:endParaRPr>
          </a:p>
          <a:p>
            <a:pPr marL="609585" indent="-423323">
              <a:buSzPts val="1400"/>
              <a:buAutoNum type="arabicPeriod"/>
            </a:pPr>
            <a:r>
              <a:rPr lang="en" sz="2400">
                <a:highlight>
                  <a:schemeClr val="accent6"/>
                </a:highlight>
              </a:rPr>
              <a:t>One-liner</a:t>
            </a:r>
            <a:endParaRPr sz="2400">
              <a:highlight>
                <a:schemeClr val="accent6"/>
              </a:highlight>
            </a:endParaRPr>
          </a:p>
          <a:p>
            <a:pPr marL="609585" indent="-423323">
              <a:buSzPts val="1400"/>
              <a:buAutoNum type="arabicPeriod"/>
            </a:pPr>
            <a:r>
              <a:rPr lang="en" sz="2400">
                <a:highlight>
                  <a:schemeClr val="accent6"/>
                </a:highlight>
              </a:rPr>
              <a:t>Multi-line</a:t>
            </a:r>
            <a:endParaRPr sz="2400">
              <a:highlight>
                <a:schemeClr val="accent6"/>
              </a:highlight>
            </a:endParaRPr>
          </a:p>
          <a:p>
            <a:pPr marL="609585" indent="-423323">
              <a:buSzPts val="1400"/>
              <a:buAutoNum type="arabicPeriod"/>
            </a:pPr>
            <a:r>
              <a:rPr lang="en" sz="2400">
                <a:highlight>
                  <a:schemeClr val="accent6"/>
                </a:highlight>
              </a:rPr>
              <a:t>Pulling info from external system</a:t>
            </a:r>
            <a:endParaRPr sz="2400">
              <a:highlight>
                <a:schemeClr val="accent6"/>
              </a:highlight>
            </a:endParaRPr>
          </a:p>
        </p:txBody>
      </p:sp>
      <p:cxnSp>
        <p:nvCxnSpPr>
          <p:cNvPr id="135" name="Google Shape;135;p27"/>
          <p:cNvCxnSpPr/>
          <p:nvPr/>
        </p:nvCxnSpPr>
        <p:spPr>
          <a:xfrm rot="10800000">
            <a:off x="6520900" y="2173800"/>
            <a:ext cx="1303200" cy="1372800"/>
          </a:xfrm>
          <a:prstGeom prst="straightConnector1">
            <a:avLst/>
          </a:prstGeom>
          <a:noFill/>
          <a:ln w="9525" cap="flat" cmpd="sng">
            <a:solidFill>
              <a:schemeClr val="dk2"/>
            </a:solidFill>
            <a:prstDash val="solid"/>
            <a:round/>
            <a:headEnd type="none" w="med" len="med"/>
            <a:tailEnd type="triangle" w="med" len="med"/>
          </a:ln>
        </p:spPr>
      </p:cxnSp>
      <p:sp>
        <p:nvSpPr>
          <p:cNvPr id="136" name="Google Shape;136;p27"/>
          <p:cNvSpPr/>
          <p:nvPr/>
        </p:nvSpPr>
        <p:spPr>
          <a:xfrm>
            <a:off x="2249967" y="1665233"/>
            <a:ext cx="5574000" cy="45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37" name="Google Shape;137;p27"/>
          <p:cNvSpPr/>
          <p:nvPr/>
        </p:nvSpPr>
        <p:spPr>
          <a:xfrm>
            <a:off x="2249967" y="2567600"/>
            <a:ext cx="3559200" cy="52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cxnSp>
        <p:nvCxnSpPr>
          <p:cNvPr id="138" name="Google Shape;138;p27"/>
          <p:cNvCxnSpPr/>
          <p:nvPr/>
        </p:nvCxnSpPr>
        <p:spPr>
          <a:xfrm rot="10800000">
            <a:off x="5917600" y="2910967"/>
            <a:ext cx="1919200" cy="870800"/>
          </a:xfrm>
          <a:prstGeom prst="straightConnector1">
            <a:avLst/>
          </a:prstGeom>
          <a:noFill/>
          <a:ln w="9525" cap="flat" cmpd="sng">
            <a:solidFill>
              <a:schemeClr val="dk2"/>
            </a:solidFill>
            <a:prstDash val="solid"/>
            <a:round/>
            <a:headEnd type="none" w="med" len="med"/>
            <a:tailEnd type="triangle" w="med" len="med"/>
          </a:ln>
        </p:spPr>
      </p:cxnSp>
      <p:cxnSp>
        <p:nvCxnSpPr>
          <p:cNvPr id="139" name="Google Shape;139;p27"/>
          <p:cNvCxnSpPr/>
          <p:nvPr/>
        </p:nvCxnSpPr>
        <p:spPr>
          <a:xfrm flipH="1">
            <a:off x="5898467" y="4099533"/>
            <a:ext cx="1932000" cy="52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45" name="Google Shape;145;p28"/>
          <p:cNvPicPr preferRelativeResize="0"/>
          <p:nvPr/>
        </p:nvPicPr>
        <p:blipFill>
          <a:blip r:embed="rId3">
            <a:alphaModFix/>
          </a:blip>
          <a:stretch>
            <a:fillRect/>
          </a:stretch>
        </p:blipFill>
        <p:spPr>
          <a:xfrm>
            <a:off x="1138767" y="1356967"/>
            <a:ext cx="9914464" cy="4966900"/>
          </a:xfrm>
          <a:prstGeom prst="rect">
            <a:avLst/>
          </a:prstGeom>
          <a:noFill/>
          <a:ln w="9525" cap="flat" cmpd="sng">
            <a:solidFill>
              <a:schemeClr val="dk2"/>
            </a:solidFill>
            <a:prstDash val="solid"/>
            <a:round/>
            <a:headEnd type="none" w="sm" len="sm"/>
            <a:tailEnd type="none" w="sm" len="sm"/>
          </a:ln>
        </p:spPr>
      </p:pic>
      <p:sp>
        <p:nvSpPr>
          <p:cNvPr id="146" name="Google Shape;146;p28"/>
          <p:cNvSpPr txBox="1"/>
          <p:nvPr/>
        </p:nvSpPr>
        <p:spPr>
          <a:xfrm>
            <a:off x="8193400" y="4042367"/>
            <a:ext cx="3431600" cy="826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Directed graph view of the address with its relationships</a:t>
            </a:r>
            <a:endParaRPr sz="2400">
              <a:highlight>
                <a:schemeClr val="accent6"/>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 you</a:t>
            </a:r>
            <a:endParaRPr/>
          </a:p>
        </p:txBody>
      </p:sp>
      <p:sp>
        <p:nvSpPr>
          <p:cNvPr id="152" name="Google Shape;152;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KurrawongAI - </a:t>
            </a:r>
            <a:r>
              <a:rPr lang="en" u="sng">
                <a:solidFill>
                  <a:schemeClr val="hlink"/>
                </a:solidFill>
                <a:hlinkClick r:id="rId3"/>
              </a:rPr>
              <a:t>info@kurrawong.ai</a:t>
            </a:r>
            <a:r>
              <a:rPr lang="en"/>
              <a:t> </a:t>
            </a:r>
            <a:endParaRPr/>
          </a:p>
          <a:p>
            <a:pPr marL="0" indent="0">
              <a:spcBef>
                <a:spcPts val="1600"/>
              </a:spcBef>
              <a:spcAft>
                <a:spcPts val="1600"/>
              </a:spcAft>
              <a:buNone/>
            </a:pPr>
            <a:r>
              <a:rPr lang="en"/>
              <a:t>For more information - </a:t>
            </a:r>
            <a:r>
              <a:rPr lang="en" u="sng">
                <a:solidFill>
                  <a:schemeClr val="hlink"/>
                </a:solidFill>
                <a:hlinkClick r:id="rId4"/>
              </a:rPr>
              <a:t>https://kurrawong.ai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(1)</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Operating the existing infrastructure</a:t>
            </a:r>
            <a:endParaRPr sz="2667" b="0"/>
          </a:p>
          <a:p>
            <a:pPr marL="609585" indent="-457189">
              <a:spcBef>
                <a:spcPts val="800"/>
              </a:spcBef>
            </a:pPr>
            <a:r>
              <a:rPr lang="en-GB" b="0"/>
              <a:t>ARDC Services team now monitor the Registry (a.k.a. Catalogue)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sz="2133" b="0" u="sng">
                <a:solidFill>
                  <a:schemeClr val="hlink"/>
                </a:solidFill>
                <a:hlinkClick r:id="rId3"/>
              </a:rPr>
              <a:t>https://github.com/AGLDWG/pid-proxy/commits/staging</a:t>
            </a:r>
            <a:r>
              <a:rPr lang="en-GB" b="0"/>
              <a:t>)</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(2)</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Developing new infrastructure</a:t>
            </a:r>
            <a:endParaRPr sz="2667" b="0"/>
          </a:p>
          <a:p>
            <a:pPr marL="609585" indent="-457189">
              <a:spcBef>
                <a:spcPts val="800"/>
              </a:spcBef>
            </a:pPr>
            <a:r>
              <a:rPr lang="en-GB" b="0"/>
              <a:t>Coming soon: new WG mailing list (replacing CSIRO Mailman) and co-chairs address</a:t>
            </a:r>
            <a:endParaRPr b="0"/>
          </a:p>
          <a:p>
            <a:pPr marL="609585" indent="-457189">
              <a:spcBef>
                <a:spcPts val="400"/>
              </a:spcBef>
            </a:pPr>
            <a:r>
              <a:rPr lang="en-GB" b="0"/>
              <a:t>Registry: preparing for migration to Drupal 10 (and 11) </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solidFill>
                  <a:srgbClr val="851902"/>
                </a:solidFill>
              </a:rPr>
              <a:t>Linked Data for Digital Humanities</a:t>
            </a:r>
            <a:br>
              <a:rPr lang="en-AU" dirty="0">
                <a:solidFill>
                  <a:srgbClr val="851902"/>
                </a:solidFill>
              </a:rPr>
            </a:br>
            <a:r>
              <a:rPr lang="en-AU" sz="2000" dirty="0" err="1">
                <a:solidFill>
                  <a:srgbClr val="851902"/>
                </a:solidFill>
              </a:rPr>
              <a:t>Terhi</a:t>
            </a:r>
            <a:r>
              <a:rPr lang="en-AU" sz="2000" dirty="0">
                <a:solidFill>
                  <a:srgbClr val="851902"/>
                </a:solidFill>
              </a:rPr>
              <a:t> </a:t>
            </a:r>
            <a:r>
              <a:rPr lang="en-AU" sz="2000" dirty="0" err="1">
                <a:solidFill>
                  <a:srgbClr val="851902"/>
                </a:solidFill>
              </a:rPr>
              <a:t>Numikko</a:t>
            </a:r>
            <a:r>
              <a:rPr lang="en-AU" sz="2000" dirty="0">
                <a:solidFill>
                  <a:srgbClr val="851902"/>
                </a:solidFill>
              </a:rPr>
              <a:t>-Fuller </a:t>
            </a:r>
            <a:r>
              <a:rPr lang="en-AU" sz="1200" dirty="0">
                <a:solidFill>
                  <a:srgbClr val="851902"/>
                </a:solidFill>
              </a:rPr>
              <a:t>(</a:t>
            </a:r>
            <a:r>
              <a:rPr lang="en-AU" sz="1200" u="sng" kern="0" dirty="0">
                <a:solidFill>
                  <a:srgbClr val="0000FF"/>
                </a:solidFill>
                <a:effectLst/>
                <a:latin typeface="Calibri" panose="020F0502020204030204" pitchFamily="34" charset="0"/>
                <a:ea typeface="Times New Roman" panose="02020603050405020304" pitchFamily="18" charset="0"/>
                <a:hlinkClick r:id="rId3"/>
              </a:rPr>
              <a:t>https://orcid.org/0000-0002-0688-3006</a:t>
            </a:r>
            <a:r>
              <a:rPr lang="en-AU" sz="1200" dirty="0">
                <a:solidFill>
                  <a:srgbClr val="851902"/>
                </a:solidFill>
              </a:rPr>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TotalTime>
  <Words>3706</Words>
  <Application>Microsoft Macintosh PowerPoint</Application>
  <PresentationFormat>Widescreen</PresentationFormat>
  <Paragraphs>459</Paragraphs>
  <Slides>49</Slides>
  <Notes>49</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49</vt:i4>
      </vt:variant>
    </vt:vector>
  </HeadingPairs>
  <TitlesOfParts>
    <vt:vector size="75" baseType="lpstr">
      <vt:lpstr>Abadi</vt:lpstr>
      <vt:lpstr>Arial</vt:lpstr>
      <vt:lpstr>Calibri</vt:lpstr>
      <vt:lpstr>Calibri Light</vt:lpstr>
      <vt:lpstr>Candara</vt:lpstr>
      <vt:lpstr>Consolas</vt:lpstr>
      <vt:lpstr>Courier New</vt:lpstr>
      <vt:lpstr>EB Garamond</vt:lpstr>
      <vt:lpstr>Georgia</vt:lpstr>
      <vt:lpstr>Open Sans</vt:lpstr>
      <vt:lpstr>Poppins Medium</vt:lpstr>
      <vt:lpstr>Poppins SemiBold</vt:lpstr>
      <vt:lpstr>Sofia Pro</vt:lpstr>
      <vt:lpstr>Sofia Pro Extra Light</vt:lpstr>
      <vt:lpstr>Sofia Pro Light</vt:lpstr>
      <vt:lpstr>Söhne</vt:lpstr>
      <vt:lpstr>Symbol</vt:lpstr>
      <vt:lpstr>Tahoma</vt:lpstr>
      <vt:lpstr>Times New Roman</vt:lpstr>
      <vt:lpstr>Wingdings</vt:lpstr>
      <vt:lpstr>Office Theme</vt:lpstr>
      <vt:lpstr>ARDC PRESENTATION SLIDES</vt:lpstr>
      <vt:lpstr>1_Office Theme</vt:lpstr>
      <vt:lpstr>2_Office Theme</vt:lpstr>
      <vt:lpstr>ANUPowerpointTemplate2010</vt:lpstr>
      <vt:lpstr>Custom Design</vt:lpstr>
      <vt:lpstr>Australian Government  Linked Data Working Group 2023 Linked Data Showcase</vt:lpstr>
      <vt:lpstr>Australian Government Linked Data Working Group 2023 Linked Data Showcase</vt:lpstr>
      <vt:lpstr>Australian Government Linked Data Working Group 2023 Linked Data Showcase cont.</vt:lpstr>
      <vt:lpstr>ARDC report for AGLDWG 2023 AGM   Richard Walker</vt:lpstr>
      <vt:lpstr>The AGLDWG’s Linked Data IRI service (1)</vt:lpstr>
      <vt:lpstr>The AGLDWG’s Linked Data IRI service (2)</vt:lpstr>
      <vt:lpstr>PowerPoint Presentation</vt:lpstr>
      <vt:lpstr>Australian Government Linked Data Working Group 2023 Linked Data Showcase</vt:lpstr>
      <vt:lpstr>Australian Government Linked Data Working Group 2023 Linked Data Showcase</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The Indigenous Data Network by Jamie Feiss, University of Melbourne</vt:lpstr>
      <vt:lpstr>Cadastre and Addressing Modernisation Project</vt:lpstr>
      <vt:lpstr>Project</vt:lpstr>
      <vt:lpstr>Challenge</vt:lpstr>
      <vt:lpstr>Solution - Conceptual Model</vt:lpstr>
      <vt:lpstr>Solution - Physical Model Implementation</vt:lpstr>
      <vt:lpstr>Solution - Result</vt:lpstr>
      <vt:lpstr>Solution - Demonstration and Testing</vt:lpstr>
      <vt:lpstr>Solution - Demonstration and Testing</vt:lpstr>
      <vt:lpstr>Solution - Demonstration and Testing</vt:lpstr>
      <vt:lpstr>Thank you</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CAR, Nick</cp:lastModifiedBy>
  <cp:revision>5</cp:revision>
  <dcterms:created xsi:type="dcterms:W3CDTF">2023-09-07T22:23:14Z</dcterms:created>
  <dcterms:modified xsi:type="dcterms:W3CDTF">2023-09-13T10:34:24Z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